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media/image7.jpg" ContentType="image/jpg"/>
  <Override PartName="/ppt/media/image8.jpg" ContentType="image/jpg"/>
  <Override PartName="/ppt/media/image9.jpg" ContentType="image/jpg"/>
  <Override PartName="/ppt/media/image10.jpg" ContentType="image/jpg"/>
  <Override PartName="/ppt/media/image11.jpg" ContentType="image/jpg"/>
  <Override PartName="/ppt/media/image12.jpg" ContentType="image/jpg"/>
  <Override PartName="/ppt/media/image13.jpg" ContentType="image/jpg"/>
  <Override PartName="/ppt/media/image15.jpg" ContentType="image/jpg"/>
  <Override PartName="/ppt/media/image17.jpg" ContentType="image/jp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17"/>
  </p:notesMasterIdLst>
  <p:sldIdLst>
    <p:sldId id="4101" r:id="rId5"/>
    <p:sldId id="4102" r:id="rId6"/>
    <p:sldId id="4053" r:id="rId7"/>
    <p:sldId id="4103" r:id="rId8"/>
    <p:sldId id="4105" r:id="rId9"/>
    <p:sldId id="4104" r:id="rId10"/>
    <p:sldId id="4106" r:id="rId11"/>
    <p:sldId id="4108" r:id="rId12"/>
    <p:sldId id="4107" r:id="rId13"/>
    <p:sldId id="4109" r:id="rId14"/>
    <p:sldId id="4111" r:id="rId15"/>
    <p:sldId id="4113" r:id="rId16"/>
  </p:sldIdLst>
  <p:sldSz cx="12188825" cy="6858000"/>
  <p:notesSz cx="7010400" cy="9296400"/>
  <p:defaultTextStyle>
    <a:defPPr>
      <a:defRPr lang="en-US"/>
    </a:defPPr>
    <a:lvl1pPr marL="0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7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34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51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68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86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9140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7230" userDrawn="1">
          <p15:clr>
            <a:srgbClr val="A4A3A4"/>
          </p15:clr>
        </p15:guide>
        <p15:guide id="52" pos="3839" userDrawn="1">
          <p15:clr>
            <a:srgbClr val="A4A3A4"/>
          </p15:clr>
        </p15:guide>
        <p15:guide id="53" orient="horz" pos="2160" userDrawn="1">
          <p15:clr>
            <a:srgbClr val="A4A3A4"/>
          </p15:clr>
        </p15:guide>
        <p15:guide id="55" pos="210" userDrawn="1">
          <p15:clr>
            <a:srgbClr val="A4A3A4"/>
          </p15:clr>
        </p15:guide>
        <p15:guide id="56" orient="horz" pos="3453" userDrawn="1">
          <p15:clr>
            <a:srgbClr val="A4A3A4"/>
          </p15:clr>
        </p15:guide>
        <p15:guide id="57" orient="horz" pos="164" userDrawn="1">
          <p15:clr>
            <a:srgbClr val="A4A3A4"/>
          </p15:clr>
        </p15:guide>
        <p15:guide id="58" orient="horz" pos="40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1F8"/>
    <a:srgbClr val="FFFFFF"/>
    <a:srgbClr val="716558"/>
    <a:srgbClr val="F2F2F2"/>
    <a:srgbClr val="373737"/>
    <a:srgbClr val="445469"/>
    <a:srgbClr val="000000"/>
    <a:srgbClr val="5A5A66"/>
    <a:srgbClr val="626162"/>
    <a:srgbClr val="C4D4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79F7BF-47CF-4843-A8FA-29945A92D00D}" v="20" dt="2026-05-05T15:53:03.984"/>
    <p1510:client id="{FD583E61-BC29-4B76-9B57-5EBA90447DA3}" v="4" dt="2026-05-05T20:05:10.602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50000" autoAdjust="0"/>
  </p:normalViewPr>
  <p:slideViewPr>
    <p:cSldViewPr snapToGrid="0" snapToObjects="1">
      <p:cViewPr>
        <p:scale>
          <a:sx n="100" d="100"/>
          <a:sy n="100" d="100"/>
        </p:scale>
        <p:origin x="58" y="-518"/>
      </p:cViewPr>
      <p:guideLst>
        <p:guide pos="7230"/>
        <p:guide pos="3839"/>
        <p:guide orient="horz" pos="2160"/>
        <p:guide pos="210"/>
        <p:guide orient="horz" pos="3453"/>
        <p:guide orient="horz" pos="164"/>
        <p:guide orient="horz" pos="4031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e, Caroline" userId="e406b32a-b5d6-47b0-9a62-0b2cbe74cbf5" providerId="ADAL" clId="{D50F7932-5F8F-41C1-AEC0-896A064685A4}"/>
    <pc:docChg chg="undo custSel modSld">
      <pc:chgData name="Rice, Caroline" userId="e406b32a-b5d6-47b0-9a62-0b2cbe74cbf5" providerId="ADAL" clId="{D50F7932-5F8F-41C1-AEC0-896A064685A4}" dt="2026-05-05T20:05:17.396" v="28" actId="1076"/>
      <pc:docMkLst>
        <pc:docMk/>
      </pc:docMkLst>
      <pc:sldChg chg="modSp mod">
        <pc:chgData name="Rice, Caroline" userId="e406b32a-b5d6-47b0-9a62-0b2cbe74cbf5" providerId="ADAL" clId="{D50F7932-5F8F-41C1-AEC0-896A064685A4}" dt="2026-05-05T16:00:17.377" v="0" actId="1076"/>
        <pc:sldMkLst>
          <pc:docMk/>
          <pc:sldMk cId="2113099223" sldId="4102"/>
        </pc:sldMkLst>
        <pc:spChg chg="mod">
          <ac:chgData name="Rice, Caroline" userId="e406b32a-b5d6-47b0-9a62-0b2cbe74cbf5" providerId="ADAL" clId="{D50F7932-5F8F-41C1-AEC0-896A064685A4}" dt="2026-05-05T16:00:17.377" v="0" actId="1076"/>
          <ac:spMkLst>
            <pc:docMk/>
            <pc:sldMk cId="2113099223" sldId="4102"/>
            <ac:spMk id="3" creationId="{0855B7FB-1D85-E7E4-352E-25D03DD8A12D}"/>
          </ac:spMkLst>
        </pc:spChg>
      </pc:sldChg>
      <pc:sldChg chg="addSp delSp modSp mod">
        <pc:chgData name="Rice, Caroline" userId="e406b32a-b5d6-47b0-9a62-0b2cbe74cbf5" providerId="ADAL" clId="{D50F7932-5F8F-41C1-AEC0-896A064685A4}" dt="2026-05-05T20:05:17.396" v="28" actId="1076"/>
        <pc:sldMkLst>
          <pc:docMk/>
          <pc:sldMk cId="1116551906" sldId="4111"/>
        </pc:sldMkLst>
        <pc:spChg chg="mod">
          <ac:chgData name="Rice, Caroline" userId="e406b32a-b5d6-47b0-9a62-0b2cbe74cbf5" providerId="ADAL" clId="{D50F7932-5F8F-41C1-AEC0-896A064685A4}" dt="2026-05-05T20:02:56.961" v="2"/>
          <ac:spMkLst>
            <pc:docMk/>
            <pc:sldMk cId="1116551906" sldId="4111"/>
            <ac:spMk id="11" creationId="{048ACF8A-40DD-B8AE-5676-4438395BCA99}"/>
          </ac:spMkLst>
        </pc:spChg>
        <pc:spChg chg="mod">
          <ac:chgData name="Rice, Caroline" userId="e406b32a-b5d6-47b0-9a62-0b2cbe74cbf5" providerId="ADAL" clId="{D50F7932-5F8F-41C1-AEC0-896A064685A4}" dt="2026-05-05T20:02:56.961" v="2"/>
          <ac:spMkLst>
            <pc:docMk/>
            <pc:sldMk cId="1116551906" sldId="4111"/>
            <ac:spMk id="12" creationId="{34E9E00C-9C89-CDC2-044B-308B102BCCE2}"/>
          </ac:spMkLst>
        </pc:spChg>
        <pc:spChg chg="mod">
          <ac:chgData name="Rice, Caroline" userId="e406b32a-b5d6-47b0-9a62-0b2cbe74cbf5" providerId="ADAL" clId="{D50F7932-5F8F-41C1-AEC0-896A064685A4}" dt="2026-05-05T20:02:56.961" v="2"/>
          <ac:spMkLst>
            <pc:docMk/>
            <pc:sldMk cId="1116551906" sldId="4111"/>
            <ac:spMk id="13" creationId="{29629E37-D894-F820-69F8-7121FE68156E}"/>
          </ac:spMkLst>
        </pc:spChg>
        <pc:spChg chg="mod">
          <ac:chgData name="Rice, Caroline" userId="e406b32a-b5d6-47b0-9a62-0b2cbe74cbf5" providerId="ADAL" clId="{D50F7932-5F8F-41C1-AEC0-896A064685A4}" dt="2026-05-05T20:02:56.961" v="2"/>
          <ac:spMkLst>
            <pc:docMk/>
            <pc:sldMk cId="1116551906" sldId="4111"/>
            <ac:spMk id="14" creationId="{0AEDA283-BC42-2DF9-AC8D-09CFB919E158}"/>
          </ac:spMkLst>
        </pc:spChg>
        <pc:spChg chg="add del mod">
          <ac:chgData name="Rice, Caroline" userId="e406b32a-b5d6-47b0-9a62-0b2cbe74cbf5" providerId="ADAL" clId="{D50F7932-5F8F-41C1-AEC0-896A064685A4}" dt="2026-05-05T20:04:52.352" v="26" actId="478"/>
          <ac:spMkLst>
            <pc:docMk/>
            <pc:sldMk cId="1116551906" sldId="4111"/>
            <ac:spMk id="15" creationId="{346FE8B6-EED3-C195-AA9B-AC7CA57F2F19}"/>
          </ac:spMkLst>
        </pc:spChg>
        <pc:spChg chg="mod">
          <ac:chgData name="Rice, Caroline" userId="e406b32a-b5d6-47b0-9a62-0b2cbe74cbf5" providerId="ADAL" clId="{D50F7932-5F8F-41C1-AEC0-896A064685A4}" dt="2026-05-05T20:04:37.081" v="24"/>
          <ac:spMkLst>
            <pc:docMk/>
            <pc:sldMk cId="1116551906" sldId="4111"/>
            <ac:spMk id="17" creationId="{747BE806-93F9-0C9D-DDC4-0A0B50765972}"/>
          </ac:spMkLst>
        </pc:spChg>
        <pc:spChg chg="mod">
          <ac:chgData name="Rice, Caroline" userId="e406b32a-b5d6-47b0-9a62-0b2cbe74cbf5" providerId="ADAL" clId="{D50F7932-5F8F-41C1-AEC0-896A064685A4}" dt="2026-05-05T20:04:37.081" v="24"/>
          <ac:spMkLst>
            <pc:docMk/>
            <pc:sldMk cId="1116551906" sldId="4111"/>
            <ac:spMk id="18" creationId="{D4EFC7EA-2A7F-4620-A1D4-A04BA50CF7E2}"/>
          </ac:spMkLst>
        </pc:spChg>
        <pc:spChg chg="mod">
          <ac:chgData name="Rice, Caroline" userId="e406b32a-b5d6-47b0-9a62-0b2cbe74cbf5" providerId="ADAL" clId="{D50F7932-5F8F-41C1-AEC0-896A064685A4}" dt="2026-05-05T20:04:37.081" v="24"/>
          <ac:spMkLst>
            <pc:docMk/>
            <pc:sldMk cId="1116551906" sldId="4111"/>
            <ac:spMk id="19" creationId="{2D0D6EBB-D110-31EA-4743-9D0F2E8D6E77}"/>
          </ac:spMkLst>
        </pc:spChg>
        <pc:spChg chg="mod">
          <ac:chgData name="Rice, Caroline" userId="e406b32a-b5d6-47b0-9a62-0b2cbe74cbf5" providerId="ADAL" clId="{D50F7932-5F8F-41C1-AEC0-896A064685A4}" dt="2026-05-05T20:04:37.081" v="24"/>
          <ac:spMkLst>
            <pc:docMk/>
            <pc:sldMk cId="1116551906" sldId="4111"/>
            <ac:spMk id="20" creationId="{83EC2280-B586-2ED7-A368-E91A7BDBAF71}"/>
          </ac:spMkLst>
        </pc:spChg>
        <pc:grpChg chg="add mod">
          <ac:chgData name="Rice, Caroline" userId="e406b32a-b5d6-47b0-9a62-0b2cbe74cbf5" providerId="ADAL" clId="{D50F7932-5F8F-41C1-AEC0-896A064685A4}" dt="2026-05-05T20:03:29.373" v="7" actId="1076"/>
          <ac:grpSpMkLst>
            <pc:docMk/>
            <pc:sldMk cId="1116551906" sldId="4111"/>
            <ac:grpSpMk id="2" creationId="{C69B3FDE-52B6-90A0-2574-0DB33FC5C331}"/>
          </ac:grpSpMkLst>
        </pc:grpChg>
        <pc:grpChg chg="del">
          <ac:chgData name="Rice, Caroline" userId="e406b32a-b5d6-47b0-9a62-0b2cbe74cbf5" providerId="ADAL" clId="{D50F7932-5F8F-41C1-AEC0-896A064685A4}" dt="2026-05-05T20:02:50.949" v="1" actId="478"/>
          <ac:grpSpMkLst>
            <pc:docMk/>
            <pc:sldMk cId="1116551906" sldId="4111"/>
            <ac:grpSpMk id="3" creationId="{1709279F-49FE-F0C2-3D65-E82B6E442D25}"/>
          </ac:grpSpMkLst>
        </pc:grpChg>
        <pc:grpChg chg="add mod">
          <ac:chgData name="Rice, Caroline" userId="e406b32a-b5d6-47b0-9a62-0b2cbe74cbf5" providerId="ADAL" clId="{D50F7932-5F8F-41C1-AEC0-896A064685A4}" dt="2026-05-05T20:04:45.332" v="25" actId="1076"/>
          <ac:grpSpMkLst>
            <pc:docMk/>
            <pc:sldMk cId="1116551906" sldId="4111"/>
            <ac:grpSpMk id="16" creationId="{58DB911E-701D-04A7-1B9A-BCD21B52187B}"/>
          </ac:grpSpMkLst>
        </pc:grpChg>
        <pc:picChg chg="mod">
          <ac:chgData name="Rice, Caroline" userId="e406b32a-b5d6-47b0-9a62-0b2cbe74cbf5" providerId="ADAL" clId="{D50F7932-5F8F-41C1-AEC0-896A064685A4}" dt="2026-05-05T20:02:56.961" v="2"/>
          <ac:picMkLst>
            <pc:docMk/>
            <pc:sldMk cId="1116551906" sldId="4111"/>
            <ac:picMk id="10" creationId="{5D3DB385-F5DB-3389-D0CC-2FF284CA1D8D}"/>
          </ac:picMkLst>
        </pc:picChg>
        <pc:picChg chg="add mod">
          <ac:chgData name="Rice, Caroline" userId="e406b32a-b5d6-47b0-9a62-0b2cbe74cbf5" providerId="ADAL" clId="{D50F7932-5F8F-41C1-AEC0-896A064685A4}" dt="2026-05-05T20:05:17.396" v="28" actId="1076"/>
          <ac:picMkLst>
            <pc:docMk/>
            <pc:sldMk cId="1116551906" sldId="4111"/>
            <ac:picMk id="21" creationId="{EF4EF748-4F8B-E79B-67A1-971708856BA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5/5/2026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17" rtl="0" eaLnBrk="1" latinLnBrk="0" hangingPunct="1">
      <a:defRPr sz="12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457017" algn="l" defTabSz="457017" rtl="0" eaLnBrk="1" latinLnBrk="0" hangingPunct="1">
      <a:defRPr sz="12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914034" algn="l" defTabSz="457017" rtl="0" eaLnBrk="1" latinLnBrk="0" hangingPunct="1">
      <a:defRPr sz="12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1371051" algn="l" defTabSz="457017" rtl="0" eaLnBrk="1" latinLnBrk="0" hangingPunct="1">
      <a:defRPr sz="12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1828068" algn="l" defTabSz="457017" rtl="0" eaLnBrk="1" latinLnBrk="0" hangingPunct="1">
      <a:defRPr sz="12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2285086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45701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E88B74-4E8B-E312-233C-C830D222B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8824" cy="6858000"/>
          </a:xfrm>
          <a:prstGeom prst="rect">
            <a:avLst/>
          </a:prstGeom>
          <a:gradFill>
            <a:gsLst>
              <a:gs pos="0">
                <a:schemeClr val="bg2"/>
              </a:gs>
              <a:gs pos="63000">
                <a:schemeClr val="accent3">
                  <a:alpha val="90000"/>
                </a:schemeClr>
              </a:gs>
            </a:gsLst>
            <a:lin ang="5400000" scaled="1"/>
          </a:gradFill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4E88F12-4770-B0C4-45C0-D67B444B5A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4413" y="2486150"/>
            <a:ext cx="5435600" cy="2443163"/>
          </a:xfrm>
        </p:spPr>
        <p:txBody>
          <a:bodyPr>
            <a:normAutofit/>
          </a:bodyPr>
          <a:lstStyle>
            <a:lvl1pPr>
              <a:defRPr sz="4501" b="1" i="0">
                <a:solidFill>
                  <a:schemeClr val="bg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2pPr>
            <a:lvl3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3pPr>
            <a:lvl4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4pPr>
            <a:lvl5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862B0DD-495C-2EA8-BDFB-27B15253561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4413" y="5143625"/>
            <a:ext cx="5435600" cy="1185738"/>
          </a:xfrm>
        </p:spPr>
        <p:txBody>
          <a:bodyPr>
            <a:normAutofit/>
          </a:bodyPr>
          <a:lstStyle>
            <a:lvl1pPr>
              <a:defRPr sz="2500" b="1" i="0">
                <a:solidFill>
                  <a:schemeClr val="bg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2pPr>
            <a:lvl3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3pPr>
            <a:lvl4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4pPr>
            <a:lvl5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19481B-17B5-030E-18AC-6CA5907D45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3856" y="2207417"/>
            <a:ext cx="2394159" cy="244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98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88823" cy="68507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15292" y="1142269"/>
            <a:ext cx="9158241" cy="4558937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>
              <a:defRPr sz="1051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85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7B3ED83-0300-BD28-6F44-31846A9B34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774" y="538369"/>
            <a:ext cx="3941741" cy="815608"/>
          </a:xfrm>
        </p:spPr>
        <p:txBody>
          <a:bodyPr>
            <a:normAutofit/>
          </a:bodyPr>
          <a:lstStyle>
            <a:lvl1pPr>
              <a:defRPr sz="4501" b="1" i="0">
                <a:solidFill>
                  <a:schemeClr val="tx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2pPr>
            <a:lvl3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3pPr>
            <a:lvl4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4pPr>
            <a:lvl5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159779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AA535F9-B729-9F32-FB0D-4863531D8A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7" t="758" r="10497"/>
          <a:stretch/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BCE4E5-CCC6-C17C-4F51-C8B098D5C0F3}"/>
              </a:ext>
            </a:extLst>
          </p:cNvPr>
          <p:cNvSpPr/>
          <p:nvPr userDrawn="1"/>
        </p:nvSpPr>
        <p:spPr>
          <a:xfrm>
            <a:off x="0" y="4859867"/>
            <a:ext cx="12188825" cy="1998133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DF6CFC-877F-0583-FBA8-ED4C8876ABAE}"/>
              </a:ext>
            </a:extLst>
          </p:cNvPr>
          <p:cNvSpPr/>
          <p:nvPr userDrawn="1"/>
        </p:nvSpPr>
        <p:spPr>
          <a:xfrm>
            <a:off x="0" y="0"/>
            <a:ext cx="12188825" cy="1337733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775D7-9C1F-220D-1BAA-C68D23549ED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75034" y="395137"/>
            <a:ext cx="3438756" cy="53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34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AF8D21A-6CCE-CD43-8AE8-35782B027F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93772" y="1"/>
            <a:ext cx="7595051" cy="6850738"/>
          </a:xfrm>
          <a:prstGeom prst="rect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>
              <a:defRPr sz="105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A36A49F-B088-BB57-9089-B1D44302A32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0774" y="538369"/>
            <a:ext cx="3941741" cy="815608"/>
          </a:xfrm>
        </p:spPr>
        <p:txBody>
          <a:bodyPr>
            <a:normAutofit/>
          </a:bodyPr>
          <a:lstStyle>
            <a:lvl1pPr>
              <a:defRPr sz="4501" b="1" i="0">
                <a:solidFill>
                  <a:schemeClr val="tx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2pPr>
            <a:lvl3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3pPr>
            <a:lvl4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4pPr>
            <a:lvl5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126663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8D4A099B-FB68-D206-8DD3-3BF9FFC65E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6308" y="538369"/>
            <a:ext cx="3941741" cy="815608"/>
          </a:xfrm>
        </p:spPr>
        <p:txBody>
          <a:bodyPr>
            <a:normAutofit/>
          </a:bodyPr>
          <a:lstStyle>
            <a:lvl1pPr>
              <a:defRPr sz="4501" b="1" i="0">
                <a:solidFill>
                  <a:schemeClr val="tx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2pPr>
            <a:lvl3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3pPr>
            <a:lvl4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4pPr>
            <a:lvl5pPr>
              <a:defRPr b="1" i="0">
                <a:solidFill>
                  <a:schemeClr val="tx2"/>
                </a:solidFill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A76A38C4-A4E2-0989-3EA5-BCFB4B4D14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7595051" cy="6850738"/>
          </a:xfrm>
          <a:prstGeom prst="rect">
            <a:avLst/>
          </a:prstGeom>
          <a:solidFill>
            <a:schemeClr val="accent6"/>
          </a:solidFill>
        </p:spPr>
        <p:txBody>
          <a:bodyPr>
            <a:normAutofit/>
          </a:bodyPr>
          <a:lstStyle>
            <a:lvl1pPr>
              <a:defRPr sz="105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39374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7982" y="365126"/>
            <a:ext cx="105128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982" y="1825625"/>
            <a:ext cx="1051286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3" r:id="rId6"/>
    <p:sldLayoutId id="2147483986" r:id="rId7"/>
  </p:sldLayoutIdLst>
  <p:hf hdr="0" ftr="0" dt="0"/>
  <p:txStyles>
    <p:titleStyle>
      <a:lvl1pPr algn="l" defTabSz="914263" rtl="0" eaLnBrk="1" latinLnBrk="0" hangingPunct="1">
        <a:lnSpc>
          <a:spcPct val="90000"/>
        </a:lnSpc>
        <a:spcBef>
          <a:spcPct val="0"/>
        </a:spcBef>
        <a:buNone/>
        <a:defRPr sz="3750" b="1" i="0" kern="1200">
          <a:solidFill>
            <a:schemeClr val="tx2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1pPr>
    </p:titleStyle>
    <p:bodyStyle>
      <a:lvl1pPr marL="0" indent="0" algn="l" defTabSz="914263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3000" b="1" i="0" kern="1200">
          <a:solidFill>
            <a:schemeClr val="tx2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1pPr>
      <a:lvl2pPr marL="228623" indent="-342934" algn="l" defTabSz="9142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b="1" i="0" kern="1200">
          <a:solidFill>
            <a:schemeClr val="tx2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2pPr>
      <a:lvl3pPr marL="685868" indent="-342934" algn="l" defTabSz="914263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2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3pPr>
      <a:lvl4pPr marL="1143114" indent="-342934" algn="l" defTabSz="914263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2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4pPr>
      <a:lvl5pPr marL="1600360" indent="-342934" algn="l" defTabSz="914263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2"/>
          </a:solidFill>
          <a:latin typeface="Helvetica Neue Condensed" panose="02000503000000020004" pitchFamily="2" charset="0"/>
          <a:ea typeface="Helvetica Neue Condensed" panose="02000503000000020004" pitchFamily="2" charset="0"/>
          <a:cs typeface="Helvetica Neue Condensed" panose="02000503000000020004" pitchFamily="2" charset="0"/>
        </a:defRPr>
      </a:lvl5pPr>
      <a:lvl6pPr marL="2514223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54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86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17" indent="-228566" algn="l" defTabSz="91426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1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3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4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26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57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8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20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51" algn="l" defTabSz="9142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odlandk@charlottesville.gov" TargetMode="External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29137-E99D-216C-0F31-27E335DF5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D402E518-6EA4-B4FA-E9DF-9BA3D0CDA4DE}"/>
              </a:ext>
            </a:extLst>
          </p:cNvPr>
          <p:cNvSpPr txBox="1">
            <a:spLocks/>
          </p:cNvSpPr>
          <p:nvPr/>
        </p:nvSpPr>
        <p:spPr>
          <a:xfrm>
            <a:off x="211666" y="5057308"/>
            <a:ext cx="11765492" cy="103598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26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228623" indent="-342934" algn="l" defTabSz="91426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685868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1143114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1600360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rgbClr val="FFFFFF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SUMMIT ELEMENTARY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0F6963EC-D8FB-F437-0406-D9CFF7590EE1}"/>
              </a:ext>
            </a:extLst>
          </p:cNvPr>
          <p:cNvSpPr txBox="1">
            <a:spLocks/>
          </p:cNvSpPr>
          <p:nvPr/>
        </p:nvSpPr>
        <p:spPr>
          <a:xfrm>
            <a:off x="3376612" y="5864691"/>
            <a:ext cx="54356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26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228623" indent="-342934" algn="l" defTabSz="91426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685868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1143114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1600360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FFFFFF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Traffic Improvement</a:t>
            </a:r>
          </a:p>
        </p:txBody>
      </p:sp>
    </p:spTree>
    <p:extLst>
      <p:ext uri="{BB962C8B-B14F-4D97-AF65-F5344CB8AC3E}">
        <p14:creationId xmlns:p14="http://schemas.microsoft.com/office/powerpoint/2010/main" val="255828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796177-9D93-8D5F-01D7-FCE92FBAB6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4413" y="1394469"/>
            <a:ext cx="5435600" cy="928854"/>
          </a:xfrm>
        </p:spPr>
        <p:txBody>
          <a:bodyPr/>
          <a:lstStyle/>
          <a:p>
            <a:r>
              <a:rPr lang="en-US" dirty="0"/>
              <a:t>PROJECT GOAL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5B7FB-1D85-E7E4-352E-25D03DD8A1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4413" y="2340939"/>
            <a:ext cx="5435600" cy="1185738"/>
          </a:xfrm>
        </p:spPr>
        <p:txBody>
          <a:bodyPr>
            <a:normAutofit/>
          </a:bodyPr>
          <a:lstStyle/>
          <a:p>
            <a:r>
              <a:rPr lang="en-US" sz="2300" dirty="0"/>
              <a:t>Improve safety and traffic flow around Summit Elementary during student arrival and dismissal</a:t>
            </a:r>
          </a:p>
          <a:p>
            <a:endParaRPr lang="en-US" dirty="0"/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E1A96E6F-DF87-984B-67FB-B7D76BF5B8F9}"/>
              </a:ext>
            </a:extLst>
          </p:cNvPr>
          <p:cNvSpPr txBox="1">
            <a:spLocks/>
          </p:cNvSpPr>
          <p:nvPr/>
        </p:nvSpPr>
        <p:spPr>
          <a:xfrm>
            <a:off x="6094413" y="3605824"/>
            <a:ext cx="5435600" cy="928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26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501" b="1" i="0" kern="1200">
                <a:solidFill>
                  <a:schemeClr val="bg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 marL="228623" indent="-342934" algn="l" defTabSz="91426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685868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1143114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1600360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TIMELINE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EEF8EA5-69E5-A2AD-FC37-755BA1081E69}"/>
              </a:ext>
            </a:extLst>
          </p:cNvPr>
          <p:cNvSpPr txBox="1">
            <a:spLocks/>
          </p:cNvSpPr>
          <p:nvPr/>
        </p:nvSpPr>
        <p:spPr>
          <a:xfrm>
            <a:off x="6094413" y="4519878"/>
            <a:ext cx="5435600" cy="11857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26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b="1" i="0" kern="1200">
                <a:solidFill>
                  <a:schemeClr val="bg2"/>
                </a:solidFill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defRPr>
            </a:lvl1pPr>
            <a:lvl2pPr marL="228623" indent="-342934" algn="l" defTabSz="91426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685868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1143114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1600360" indent="-342934" algn="l" defTabSz="914263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2514223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354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486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617" indent="-228566" algn="l" defTabSz="91426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May 11-29: Deploy pilot</a:t>
            </a:r>
          </a:p>
          <a:p>
            <a:r>
              <a:rPr lang="en-US" dirty="0"/>
              <a:t>August 3: Install traffic improvements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99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5248A855-9BBE-240D-E1D7-9BA5B567B8E8}"/>
              </a:ext>
            </a:extLst>
          </p:cNvPr>
          <p:cNvSpPr txBox="1">
            <a:spLocks/>
          </p:cNvSpPr>
          <p:nvPr/>
        </p:nvSpPr>
        <p:spPr>
          <a:xfrm>
            <a:off x="1666539" y="319635"/>
            <a:ext cx="8855746" cy="815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TRAVEL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B1B912-3201-4891-3B01-37CD28B7A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44FA592F-1602-4DEB-BF42-E5A576A4FFE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4377" y="1228803"/>
            <a:ext cx="7880069" cy="4516365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AB58AC52-F763-F92D-EAF3-6D7A5B6244D1}"/>
              </a:ext>
            </a:extLst>
          </p:cNvPr>
          <p:cNvSpPr txBox="1"/>
          <p:nvPr/>
        </p:nvSpPr>
        <p:spPr>
          <a:xfrm>
            <a:off x="1222321" y="2092205"/>
            <a:ext cx="622935" cy="3657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00" b="1" spc="-25" dirty="0">
                <a:solidFill>
                  <a:srgbClr val="F1C131"/>
                </a:solidFill>
                <a:latin typeface="Arial"/>
                <a:cs typeface="Arial"/>
              </a:rPr>
              <a:t>BUS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315FC926-3162-6617-A41E-11C22D7CEC69}"/>
              </a:ext>
            </a:extLst>
          </p:cNvPr>
          <p:cNvSpPr txBox="1"/>
          <p:nvPr/>
        </p:nvSpPr>
        <p:spPr>
          <a:xfrm>
            <a:off x="916569" y="3780688"/>
            <a:ext cx="1234440" cy="1917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36A955"/>
                </a:solidFill>
                <a:latin typeface="Arial"/>
                <a:cs typeface="Arial"/>
              </a:rPr>
              <a:t>CAR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65"/>
              </a:spcBef>
            </a:pPr>
            <a:endParaRPr sz="2200" dirty="0">
              <a:latin typeface="Arial"/>
              <a:cs typeface="Arial"/>
            </a:endParaRPr>
          </a:p>
          <a:p>
            <a:pPr marL="283845" indent="-77470">
              <a:lnSpc>
                <a:spcPct val="100000"/>
              </a:lnSpc>
              <a:spcBef>
                <a:spcPts val="5"/>
              </a:spcBef>
            </a:pPr>
            <a:r>
              <a:rPr sz="2200" b="1" spc="-20" dirty="0">
                <a:solidFill>
                  <a:srgbClr val="EB4C3E"/>
                </a:solidFill>
                <a:latin typeface="Arial"/>
                <a:cs typeface="Arial"/>
              </a:rPr>
              <a:t>WALK</a:t>
            </a:r>
            <a:endParaRPr sz="2200" dirty="0">
              <a:latin typeface="Arial"/>
              <a:cs typeface="Arial"/>
            </a:endParaRPr>
          </a:p>
          <a:p>
            <a:pPr marL="12700" marR="5080" indent="271145">
              <a:lnSpc>
                <a:spcPts val="2600"/>
              </a:lnSpc>
              <a:spcBef>
                <a:spcPts val="700"/>
              </a:spcBef>
            </a:pPr>
            <a:r>
              <a:rPr sz="2200" b="1" spc="-20" dirty="0">
                <a:solidFill>
                  <a:srgbClr val="0000FF"/>
                </a:solidFill>
                <a:latin typeface="Arial"/>
                <a:cs typeface="Arial"/>
              </a:rPr>
              <a:t>BIKE </a:t>
            </a:r>
            <a:r>
              <a:rPr sz="2200" b="1" spc="-10" dirty="0">
                <a:solidFill>
                  <a:srgbClr val="FF00FF"/>
                </a:solidFill>
                <a:latin typeface="Arial"/>
                <a:cs typeface="Arial"/>
              </a:rPr>
              <a:t>TRANSIT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954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39870-754D-85C9-C6A2-064510002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3C98DC-7033-B568-FE43-00B763EB8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F5CD5EF4-FA52-1808-C90C-FDC77448984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6547" y="707806"/>
            <a:ext cx="8815730" cy="544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07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51BEF-B13D-8015-F6C5-A669DE098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D9ECB8-216E-FEDD-C458-6BEAC7302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pic>
        <p:nvPicPr>
          <p:cNvPr id="3" name="object 2">
            <a:extLst>
              <a:ext uri="{FF2B5EF4-FFF2-40B4-BE49-F238E27FC236}">
                <a16:creationId xmlns:a16="http://schemas.microsoft.com/office/drawing/2014/main" id="{27E0EDA5-EA34-EC40-3D65-D3F413B9FF5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8514" y="783067"/>
            <a:ext cx="8591795" cy="529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53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1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6B00F0-B341-2995-9B97-EC06E31B7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7E95EDDC-1731-4E0A-5C20-10C6906AC516}"/>
              </a:ext>
            </a:extLst>
          </p:cNvPr>
          <p:cNvSpPr txBox="1">
            <a:spLocks/>
          </p:cNvSpPr>
          <p:nvPr/>
        </p:nvSpPr>
        <p:spPr>
          <a:xfrm>
            <a:off x="691490" y="249093"/>
            <a:ext cx="10805844" cy="815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BELMONT AVENUE TRAFFIC COUNTS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0C06F-D2F8-01A2-DF6B-FE9EC4FE6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8764101C-BE5A-501A-D311-2375426F6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224911"/>
              </p:ext>
            </p:extLst>
          </p:nvPr>
        </p:nvGraphicFramePr>
        <p:xfrm>
          <a:off x="2725235" y="1464908"/>
          <a:ext cx="6738353" cy="218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43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71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3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1981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Date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600" b="1" spc="-20" dirty="0">
                          <a:latin typeface="Arial"/>
                          <a:cs typeface="Arial"/>
                        </a:rPr>
                        <a:t>Cars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Kids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Cars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Kids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Walk/Ride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Bus</a:t>
                      </a:r>
                      <a:r>
                        <a:rPr sz="16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Riders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8740" marB="0">
                    <a:lnL w="9525">
                      <a:solidFill>
                        <a:srgbClr val="9E9E9E"/>
                      </a:solidFill>
                      <a:prstDash val="solid"/>
                    </a:lnL>
                    <a:lnR w="9525">
                      <a:solidFill>
                        <a:srgbClr val="9E9E9E"/>
                      </a:solidFill>
                      <a:prstDash val="solid"/>
                    </a:lnR>
                    <a:lnT w="9525">
                      <a:solidFill>
                        <a:srgbClr val="9E9E9E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03">
                <a:tc>
                  <a:txBody>
                    <a:bodyPr/>
                    <a:lstStyle/>
                    <a:p>
                      <a:pPr marL="2857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4/3/26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50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84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26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600" spc="-50" dirty="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5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4/13/26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42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24892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72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24892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41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24892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1960"/>
                        </a:spcBef>
                      </a:pPr>
                      <a:r>
                        <a:rPr sz="1600" spc="-50" dirty="0">
                          <a:latin typeface="Arial"/>
                          <a:cs typeface="Arial"/>
                        </a:rPr>
                        <a:t>9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24892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8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28575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4/14/26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50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7526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76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7526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955" algn="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600" spc="-25" dirty="0">
                          <a:latin typeface="Arial"/>
                          <a:cs typeface="Arial"/>
                        </a:rPr>
                        <a:t>59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17526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1590" algn="r">
                        <a:lnSpc>
                          <a:spcPct val="100000"/>
                        </a:lnSpc>
                        <a:spcBef>
                          <a:spcPts val="1380"/>
                        </a:spcBef>
                      </a:pPr>
                      <a:r>
                        <a:rPr sz="1600" spc="-50" dirty="0">
                          <a:latin typeface="Arial"/>
                          <a:cs typeface="Arial"/>
                        </a:rPr>
                        <a:t>9</a:t>
                      </a:r>
                      <a:endParaRPr sz="1600" dirty="0">
                        <a:latin typeface="Arial"/>
                        <a:cs typeface="Arial"/>
                      </a:endParaRPr>
                    </a:p>
                  </a:txBody>
                  <a:tcPr marL="0" marR="0" marT="175260" marB="0">
                    <a:lnL w="9525">
                      <a:solidFill>
                        <a:srgbClr val="CCCCCC"/>
                      </a:solidFill>
                      <a:prstDash val="solid"/>
                    </a:lnL>
                    <a:lnR w="9525">
                      <a:solidFill>
                        <a:srgbClr val="CCCCCC"/>
                      </a:solidFill>
                      <a:prstDash val="solid"/>
                    </a:lnR>
                    <a:lnT w="9525">
                      <a:solidFill>
                        <a:srgbClr val="CCCCCC"/>
                      </a:solidFill>
                      <a:prstDash val="solid"/>
                    </a:lnT>
                    <a:lnB w="9525">
                      <a:solidFill>
                        <a:srgbClr val="CCCCC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object 6">
            <a:extLst>
              <a:ext uri="{FF2B5EF4-FFF2-40B4-BE49-F238E27FC236}">
                <a16:creationId xmlns:a16="http://schemas.microsoft.com/office/drawing/2014/main" id="{5705A127-2DF1-5E80-1D35-2DA58D04B30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919046" y="3960290"/>
            <a:ext cx="4350731" cy="255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476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986B4-7AA9-EEB3-97E8-B37674E51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DB2D6C71-0FB0-4672-39F7-000F886AD097}"/>
              </a:ext>
            </a:extLst>
          </p:cNvPr>
          <p:cNvSpPr txBox="1">
            <a:spLocks/>
          </p:cNvSpPr>
          <p:nvPr/>
        </p:nvSpPr>
        <p:spPr>
          <a:xfrm>
            <a:off x="428213" y="538369"/>
            <a:ext cx="11179069" cy="815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CARS ARE STOPPING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0D43A-CCB2-60A3-C7A1-62328E146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pic>
        <p:nvPicPr>
          <p:cNvPr id="3" name="object 3">
            <a:extLst>
              <a:ext uri="{FF2B5EF4-FFF2-40B4-BE49-F238E27FC236}">
                <a16:creationId xmlns:a16="http://schemas.microsoft.com/office/drawing/2014/main" id="{1C7EB4CD-E7A5-A555-2B26-8171D761AE0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7197" y="1608896"/>
            <a:ext cx="8801099" cy="459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6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0428A-07E2-B9E7-21CD-88EA5145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63AE8CDB-E6B9-F523-E434-6A954F034C01}"/>
              </a:ext>
            </a:extLst>
          </p:cNvPr>
          <p:cNvSpPr txBox="1">
            <a:spLocks/>
          </p:cNvSpPr>
          <p:nvPr/>
        </p:nvSpPr>
        <p:spPr>
          <a:xfrm>
            <a:off x="504876" y="538369"/>
            <a:ext cx="11179069" cy="815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BELMONT AVENUE CURRENTLY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561A5D-93A1-2E6F-1F98-1EFE2C3CB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94869A44-7D48-10F7-0EE2-2625BAD2CBF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6718" y="1529008"/>
            <a:ext cx="8975387" cy="456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97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2B8EC-244B-3BA5-2B05-D934F0FD4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81F83DB2-C84A-6BA0-8605-427169946702}"/>
              </a:ext>
            </a:extLst>
          </p:cNvPr>
          <p:cNvSpPr txBox="1"/>
          <p:nvPr/>
        </p:nvSpPr>
        <p:spPr>
          <a:xfrm>
            <a:off x="2801958" y="1560514"/>
            <a:ext cx="6584907" cy="366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40"/>
              </a:lnSpc>
            </a:pPr>
            <a:r>
              <a:rPr lang="en-US" sz="2600" b="1" dirty="0"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rPr>
              <a:t>Vehicle Drop-Off on Belmont</a:t>
            </a: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6155233B-C4E7-FAE6-8C9A-8C7112FFADA6}"/>
              </a:ext>
            </a:extLst>
          </p:cNvPr>
          <p:cNvSpPr txBox="1">
            <a:spLocks/>
          </p:cNvSpPr>
          <p:nvPr/>
        </p:nvSpPr>
        <p:spPr>
          <a:xfrm>
            <a:off x="2674245" y="538369"/>
            <a:ext cx="6840334" cy="815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 PILOT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14442E-7F5D-3FB5-7DDB-C0E1A8641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280439-B218-5F1A-2E4A-11AE6567E161}"/>
              </a:ext>
            </a:extLst>
          </p:cNvPr>
          <p:cNvSpPr txBox="1"/>
          <p:nvPr/>
        </p:nvSpPr>
        <p:spPr>
          <a:xfrm>
            <a:off x="1016043" y="2195996"/>
            <a:ext cx="9975419" cy="3091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420"/>
              </a:spcBef>
            </a:pPr>
            <a:r>
              <a:rPr lang="en-US" dirty="0">
                <a:latin typeface="Arial"/>
                <a:cs typeface="Arial"/>
              </a:rPr>
              <a:t>Create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car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drop</a:t>
            </a:r>
            <a:r>
              <a:rPr lang="en-US" spc="-25" dirty="0">
                <a:latin typeface="Arial"/>
                <a:cs typeface="Arial"/>
              </a:rPr>
              <a:t>-</a:t>
            </a:r>
            <a:r>
              <a:rPr lang="en-US" dirty="0">
                <a:latin typeface="Arial"/>
                <a:cs typeface="Arial"/>
              </a:rPr>
              <a:t>off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lane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Belmont</a:t>
            </a:r>
            <a:r>
              <a:rPr lang="en-US" spc="-10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Avenue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allowing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families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to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drop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their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students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off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spc="-20" dirty="0">
                <a:latin typeface="Arial"/>
                <a:cs typeface="Arial"/>
              </a:rPr>
              <a:t>that </a:t>
            </a:r>
            <a:r>
              <a:rPr lang="en-US" dirty="0">
                <a:latin typeface="Arial"/>
                <a:cs typeface="Arial"/>
              </a:rPr>
              <a:t>side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of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the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school.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1485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Keep</a:t>
            </a:r>
            <a:r>
              <a:rPr lang="en-US" spc="-4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vehicle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traffic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more</a:t>
            </a:r>
            <a:r>
              <a:rPr lang="en-US" spc="-4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organized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and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predictable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Eliminate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students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from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crossing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lanes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of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traffic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Create</a:t>
            </a:r>
            <a:r>
              <a:rPr lang="en-US" spc="-4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an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official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place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for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vehicle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drop</a:t>
            </a:r>
            <a:r>
              <a:rPr lang="en-US" spc="-35" dirty="0">
                <a:latin typeface="Arial"/>
                <a:cs typeface="Arial"/>
              </a:rPr>
              <a:t>-</a:t>
            </a:r>
            <a:r>
              <a:rPr lang="en-US" dirty="0">
                <a:latin typeface="Arial"/>
                <a:cs typeface="Arial"/>
              </a:rPr>
              <a:t>off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to</a:t>
            </a:r>
            <a:r>
              <a:rPr lang="en-US" spc="-3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occur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85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Add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</a:t>
            </a:r>
            <a:r>
              <a:rPr lang="en-US" spc="-20" dirty="0">
                <a:latin typeface="Arial"/>
                <a:cs typeface="Arial"/>
              </a:rPr>
              <a:t> three-</a:t>
            </a:r>
            <a:r>
              <a:rPr lang="en-US" dirty="0">
                <a:latin typeface="Arial"/>
                <a:cs typeface="Arial"/>
              </a:rPr>
              <a:t>way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stop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at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Belmont</a:t>
            </a:r>
            <a:r>
              <a:rPr lang="en-US" spc="-15" dirty="0">
                <a:latin typeface="Arial"/>
                <a:cs typeface="Arial"/>
              </a:rPr>
              <a:t> Avenue </a:t>
            </a:r>
            <a:r>
              <a:rPr lang="en-US" dirty="0">
                <a:latin typeface="Arial"/>
                <a:cs typeface="Arial"/>
              </a:rPr>
              <a:t>and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Meridian Street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Bus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drop</a:t>
            </a:r>
            <a:r>
              <a:rPr lang="en-US" spc="-25" dirty="0">
                <a:latin typeface="Arial"/>
                <a:cs typeface="Arial"/>
              </a:rPr>
              <a:t>-</a:t>
            </a:r>
            <a:r>
              <a:rPr lang="en-US" dirty="0">
                <a:latin typeface="Arial"/>
                <a:cs typeface="Arial"/>
              </a:rPr>
              <a:t>off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</a:t>
            </a:r>
            <a:r>
              <a:rPr lang="en-US" spc="-55" dirty="0">
                <a:latin typeface="Arial"/>
                <a:cs typeface="Arial"/>
              </a:rPr>
              <a:t> </a:t>
            </a:r>
            <a:r>
              <a:rPr lang="en-US" spc="-10" dirty="0" err="1">
                <a:latin typeface="Arial"/>
                <a:cs typeface="Arial"/>
              </a:rPr>
              <a:t>Tufton</a:t>
            </a:r>
            <a:r>
              <a:rPr lang="en-US" spc="-10" dirty="0">
                <a:latin typeface="Arial"/>
                <a:cs typeface="Arial"/>
              </a:rPr>
              <a:t> Avenue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85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Can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still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drop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off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on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spc="-10" dirty="0">
                <a:latin typeface="Arial"/>
                <a:cs typeface="Arial"/>
              </a:rPr>
              <a:t>Monticello</a:t>
            </a:r>
            <a:r>
              <a:rPr lang="en-US" spc="-100" dirty="0">
                <a:latin typeface="Arial"/>
                <a:cs typeface="Arial"/>
              </a:rPr>
              <a:t> </a:t>
            </a:r>
            <a:r>
              <a:rPr lang="en-US" spc="-25" dirty="0">
                <a:latin typeface="Arial"/>
                <a:cs typeface="Arial"/>
              </a:rPr>
              <a:t>Avenue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290"/>
              </a:spcBef>
              <a:buChar char="●"/>
              <a:tabLst>
                <a:tab pos="469265" algn="l"/>
              </a:tabLst>
            </a:pPr>
            <a:r>
              <a:rPr lang="en-US" dirty="0">
                <a:latin typeface="Arial"/>
                <a:cs typeface="Arial"/>
              </a:rPr>
              <a:t>Pilot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will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run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from</a:t>
            </a:r>
            <a:r>
              <a:rPr lang="en-US" spc="-2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May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spc="-50" dirty="0">
                <a:latin typeface="Arial"/>
                <a:cs typeface="Arial"/>
              </a:rPr>
              <a:t>11-</a:t>
            </a:r>
            <a:r>
              <a:rPr lang="en-US" spc="-25" dirty="0">
                <a:latin typeface="Arial"/>
                <a:cs typeface="Arial"/>
              </a:rPr>
              <a:t>29</a:t>
            </a:r>
            <a:endParaRPr lang="en-US" b="1" dirty="0">
              <a:latin typeface="Arial" panose="020B0604020202020204" pitchFamily="34" charset="0"/>
              <a:ea typeface="Helvetica Neue Condensed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14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B99C-912E-8EFF-2C55-91B1299E1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D813C950-CFCF-253E-CFA9-AD91C2BBEBA0}"/>
              </a:ext>
            </a:extLst>
          </p:cNvPr>
          <p:cNvSpPr txBox="1">
            <a:spLocks/>
          </p:cNvSpPr>
          <p:nvPr/>
        </p:nvSpPr>
        <p:spPr>
          <a:xfrm>
            <a:off x="211522" y="758949"/>
            <a:ext cx="4509768" cy="8156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Drop-Off            on Belmont Design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605E8C-EB5C-6E1C-7A50-7D6C0F7D7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677CEC8-4F84-7A95-068A-EE623094EA34}"/>
              </a:ext>
            </a:extLst>
          </p:cNvPr>
          <p:cNvSpPr txBox="1"/>
          <p:nvPr/>
        </p:nvSpPr>
        <p:spPr>
          <a:xfrm>
            <a:off x="211522" y="2276795"/>
            <a:ext cx="530078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9265" indent="-351155">
              <a:spcBef>
                <a:spcPts val="1485"/>
              </a:spcBef>
              <a:buFontTx/>
              <a:buChar char="●"/>
              <a:tabLst>
                <a:tab pos="469265" algn="l"/>
              </a:tabLst>
            </a:pP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Dedicated</a:t>
            </a:r>
            <a:r>
              <a:rPr lang="en-US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personal</a:t>
            </a:r>
            <a:r>
              <a:rPr lang="en-US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spc="-10" dirty="0">
                <a:solidFill>
                  <a:srgbClr val="595959"/>
                </a:solidFill>
                <a:latin typeface="Arial"/>
                <a:cs typeface="Arial"/>
              </a:rPr>
              <a:t>vehicle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loading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lane</a:t>
            </a:r>
            <a:r>
              <a:rPr lang="en-US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on</a:t>
            </a:r>
            <a:r>
              <a:rPr lang="en-US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Belmont</a:t>
            </a:r>
            <a:r>
              <a:rPr lang="en-US" spc="-6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spc="-20" dirty="0">
                <a:solidFill>
                  <a:srgbClr val="595959"/>
                </a:solidFill>
                <a:latin typeface="Arial"/>
                <a:cs typeface="Arial"/>
              </a:rPr>
              <a:t>Avenue,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next</a:t>
            </a:r>
            <a:r>
              <a:rPr lang="en-US" spc="-2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to</a:t>
            </a:r>
            <a:r>
              <a:rPr lang="en-US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the</a:t>
            </a:r>
            <a:r>
              <a:rPr lang="en-US" spc="-1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travel</a:t>
            </a:r>
            <a:r>
              <a:rPr lang="en-US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spc="-20" dirty="0">
                <a:solidFill>
                  <a:srgbClr val="595959"/>
                </a:solidFill>
                <a:latin typeface="Arial"/>
                <a:cs typeface="Arial"/>
              </a:rPr>
              <a:t>lane</a:t>
            </a:r>
          </a:p>
          <a:p>
            <a:pPr marL="469265" indent="-351155">
              <a:spcBef>
                <a:spcPts val="1485"/>
              </a:spcBef>
              <a:buFontTx/>
              <a:buChar char="●"/>
              <a:tabLst>
                <a:tab pos="469265" algn="l"/>
              </a:tabLst>
            </a:pP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Bus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loading/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p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arking</a:t>
            </a:r>
            <a:r>
              <a:rPr lang="en-US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on</a:t>
            </a:r>
            <a:r>
              <a:rPr lang="en-US" spc="-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spc="-10" dirty="0" err="1">
                <a:solidFill>
                  <a:srgbClr val="595959"/>
                </a:solidFill>
                <a:latin typeface="Arial"/>
                <a:cs typeface="Arial"/>
              </a:rPr>
              <a:t>Tufton</a:t>
            </a:r>
            <a:r>
              <a:rPr lang="en-US" spc="-10" dirty="0">
                <a:solidFill>
                  <a:srgbClr val="595959"/>
                </a:solidFill>
                <a:latin typeface="Arial"/>
                <a:cs typeface="Arial"/>
              </a:rPr>
              <a:t> Avenue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spcBef>
                <a:spcPts val="1485"/>
              </a:spcBef>
              <a:buFontTx/>
              <a:buChar char="●"/>
              <a:tabLst>
                <a:tab pos="469265" algn="l"/>
              </a:tabLst>
            </a:pPr>
            <a:r>
              <a:rPr lang="it-IT" dirty="0">
                <a:solidFill>
                  <a:srgbClr val="595959"/>
                </a:solidFill>
                <a:latin typeface="Arial"/>
                <a:cs typeface="Arial"/>
              </a:rPr>
              <a:t>Dedicated</a:t>
            </a:r>
            <a:r>
              <a:rPr lang="it-IT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it-IT" dirty="0">
                <a:solidFill>
                  <a:srgbClr val="595959"/>
                </a:solidFill>
                <a:latin typeface="Arial"/>
                <a:cs typeface="Arial"/>
              </a:rPr>
              <a:t>personal</a:t>
            </a:r>
            <a:r>
              <a:rPr lang="it-IT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it-IT" dirty="0">
                <a:solidFill>
                  <a:srgbClr val="595959"/>
                </a:solidFill>
                <a:latin typeface="Arial"/>
                <a:cs typeface="Arial"/>
              </a:rPr>
              <a:t>vehicle</a:t>
            </a:r>
            <a:r>
              <a:rPr lang="it-IT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it-IT" spc="-20" dirty="0">
                <a:solidFill>
                  <a:srgbClr val="595959"/>
                </a:solidFill>
                <a:latin typeface="Arial"/>
                <a:cs typeface="Arial"/>
              </a:rPr>
              <a:t>zone </a:t>
            </a:r>
            <a:r>
              <a:rPr lang="it-IT" dirty="0">
                <a:solidFill>
                  <a:srgbClr val="595959"/>
                </a:solidFill>
                <a:latin typeface="Arial"/>
                <a:cs typeface="Arial"/>
              </a:rPr>
              <a:t>lane</a:t>
            </a:r>
            <a:r>
              <a:rPr lang="it-IT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it-IT" dirty="0">
                <a:solidFill>
                  <a:srgbClr val="595959"/>
                </a:solidFill>
                <a:latin typeface="Arial"/>
                <a:cs typeface="Arial"/>
              </a:rPr>
              <a:t>on</a:t>
            </a:r>
            <a:r>
              <a:rPr lang="it-IT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it-IT" dirty="0">
                <a:solidFill>
                  <a:srgbClr val="595959"/>
                </a:solidFill>
                <a:latin typeface="Arial"/>
                <a:cs typeface="Arial"/>
              </a:rPr>
              <a:t>Monticello</a:t>
            </a:r>
            <a:r>
              <a:rPr lang="it-IT" spc="-6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it-IT" spc="-25" dirty="0">
                <a:solidFill>
                  <a:srgbClr val="595959"/>
                </a:solidFill>
                <a:latin typeface="Arial"/>
                <a:cs typeface="Arial"/>
              </a:rPr>
              <a:t>Avenue</a:t>
            </a:r>
            <a:endParaRPr lang="it-IT" dirty="0">
              <a:latin typeface="Arial"/>
              <a:cs typeface="Arial"/>
            </a:endParaRPr>
          </a:p>
          <a:p>
            <a:pPr marL="469265" indent="-351155">
              <a:spcBef>
                <a:spcPts val="1485"/>
              </a:spcBef>
              <a:buFontTx/>
              <a:buChar char="●"/>
              <a:tabLst>
                <a:tab pos="469265" algn="l"/>
              </a:tabLst>
            </a:pP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Bike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lane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will</a:t>
            </a:r>
            <a:r>
              <a:rPr lang="en-US" spc="1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end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dirty="0">
                <a:solidFill>
                  <a:srgbClr val="595959"/>
                </a:solidFill>
                <a:latin typeface="Arial"/>
                <a:cs typeface="Arial"/>
              </a:rPr>
              <a:t>at</a:t>
            </a:r>
            <a:r>
              <a:rPr lang="en-US" spc="5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en-US" spc="-10" dirty="0">
                <a:solidFill>
                  <a:srgbClr val="595959"/>
                </a:solidFill>
                <a:latin typeface="Arial"/>
                <a:cs typeface="Arial"/>
              </a:rPr>
              <a:t>school driveway</a:t>
            </a:r>
            <a:endParaRPr lang="en-US" dirty="0">
              <a:latin typeface="Arial"/>
              <a:cs typeface="Arial"/>
            </a:endParaRPr>
          </a:p>
          <a:p>
            <a:pPr marL="469265" indent="-351155">
              <a:lnSpc>
                <a:spcPct val="100000"/>
              </a:lnSpc>
              <a:spcBef>
                <a:spcPts val="1485"/>
              </a:spcBef>
              <a:buChar char="●"/>
              <a:tabLst>
                <a:tab pos="469265" algn="l"/>
              </a:tabLst>
            </a:pPr>
            <a:endParaRPr lang="en-US" b="1" dirty="0">
              <a:latin typeface="Arial" panose="020B0604020202020204" pitchFamily="34" charset="0"/>
              <a:ea typeface="Helvetica Neue Condensed" panose="02000503000000020004" pitchFamily="2" charset="0"/>
              <a:cs typeface="Arial" panose="020B0604020202020204" pitchFamily="34" charset="0"/>
            </a:endParaRPr>
          </a:p>
        </p:txBody>
      </p:sp>
      <p:grpSp>
        <p:nvGrpSpPr>
          <p:cNvPr id="3" name="object 7">
            <a:extLst>
              <a:ext uri="{FF2B5EF4-FFF2-40B4-BE49-F238E27FC236}">
                <a16:creationId xmlns:a16="http://schemas.microsoft.com/office/drawing/2014/main" id="{79640BFD-C502-75D8-61D0-A6D0ACD3121B}"/>
              </a:ext>
            </a:extLst>
          </p:cNvPr>
          <p:cNvGrpSpPr/>
          <p:nvPr/>
        </p:nvGrpSpPr>
        <p:grpSpPr>
          <a:xfrm>
            <a:off x="5633602" y="788134"/>
            <a:ext cx="6207460" cy="5545280"/>
            <a:chOff x="3404749" y="64699"/>
            <a:chExt cx="5739765" cy="5079365"/>
          </a:xfrm>
        </p:grpSpPr>
        <p:pic>
          <p:nvPicPr>
            <p:cNvPr id="5" name="object 8">
              <a:extLst>
                <a:ext uri="{FF2B5EF4-FFF2-40B4-BE49-F238E27FC236}">
                  <a16:creationId xmlns:a16="http://schemas.microsoft.com/office/drawing/2014/main" id="{C1EB13E7-AE32-E831-590E-C18A80A9D28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4749" y="64699"/>
              <a:ext cx="5739249" cy="5078799"/>
            </a:xfrm>
            <a:prstGeom prst="rect">
              <a:avLst/>
            </a:prstGeom>
          </p:spPr>
        </p:pic>
        <p:sp>
          <p:nvSpPr>
            <p:cNvPr id="6" name="object 9">
              <a:extLst>
                <a:ext uri="{FF2B5EF4-FFF2-40B4-BE49-F238E27FC236}">
                  <a16:creationId xmlns:a16="http://schemas.microsoft.com/office/drawing/2014/main" id="{083B901F-AEC4-1814-716D-3B749FDC77DF}"/>
                </a:ext>
              </a:extLst>
            </p:cNvPr>
            <p:cNvSpPr/>
            <p:nvPr/>
          </p:nvSpPr>
          <p:spPr>
            <a:xfrm>
              <a:off x="6146924" y="1105941"/>
              <a:ext cx="2221230" cy="1367155"/>
            </a:xfrm>
            <a:custGeom>
              <a:avLst/>
              <a:gdLst/>
              <a:ahLst/>
              <a:cxnLst/>
              <a:rect l="l" t="t" r="r" b="b"/>
              <a:pathLst>
                <a:path w="2221229" h="1367155">
                  <a:moveTo>
                    <a:pt x="2141454" y="1366715"/>
                  </a:moveTo>
                  <a:lnTo>
                    <a:pt x="12205" y="132481"/>
                  </a:lnTo>
                  <a:lnTo>
                    <a:pt x="0" y="107779"/>
                  </a:lnTo>
                  <a:lnTo>
                    <a:pt x="3190" y="98407"/>
                  </a:lnTo>
                  <a:lnTo>
                    <a:pt x="53389" y="12207"/>
                  </a:lnTo>
                  <a:lnTo>
                    <a:pt x="59969" y="4803"/>
                  </a:lnTo>
                  <a:lnTo>
                    <a:pt x="68580" y="637"/>
                  </a:lnTo>
                  <a:lnTo>
                    <a:pt x="78125" y="0"/>
                  </a:lnTo>
                  <a:lnTo>
                    <a:pt x="87505" y="3181"/>
                  </a:lnTo>
                  <a:lnTo>
                    <a:pt x="2213093" y="1237555"/>
                  </a:lnTo>
                  <a:lnTo>
                    <a:pt x="2217256" y="1243011"/>
                  </a:lnTo>
                  <a:lnTo>
                    <a:pt x="2218947" y="1249401"/>
                  </a:lnTo>
                  <a:lnTo>
                    <a:pt x="2220638" y="1255791"/>
                  </a:lnTo>
                  <a:lnTo>
                    <a:pt x="2219718" y="1262592"/>
                  </a:lnTo>
                  <a:lnTo>
                    <a:pt x="2166190" y="1354507"/>
                  </a:lnTo>
                  <a:lnTo>
                    <a:pt x="2159610" y="1361911"/>
                  </a:lnTo>
                  <a:lnTo>
                    <a:pt x="2150999" y="1366077"/>
                  </a:lnTo>
                  <a:lnTo>
                    <a:pt x="2141454" y="1366715"/>
                  </a:lnTo>
                  <a:close/>
                </a:path>
              </a:pathLst>
            </a:custGeom>
            <a:solidFill>
              <a:srgbClr val="FD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84FE8069-0954-6343-4CE3-8827BBBD5BC0}"/>
                </a:ext>
              </a:extLst>
            </p:cNvPr>
            <p:cNvSpPr/>
            <p:nvPr/>
          </p:nvSpPr>
          <p:spPr>
            <a:xfrm>
              <a:off x="6146924" y="1105941"/>
              <a:ext cx="2221230" cy="1367155"/>
            </a:xfrm>
            <a:custGeom>
              <a:avLst/>
              <a:gdLst/>
              <a:ahLst/>
              <a:cxnLst/>
              <a:rect l="l" t="t" r="r" b="b"/>
              <a:pathLst>
                <a:path w="2221229" h="1367155">
                  <a:moveTo>
                    <a:pt x="53389" y="12207"/>
                  </a:moveTo>
                  <a:lnTo>
                    <a:pt x="59969" y="4803"/>
                  </a:lnTo>
                  <a:lnTo>
                    <a:pt x="68580" y="637"/>
                  </a:lnTo>
                  <a:lnTo>
                    <a:pt x="78125" y="0"/>
                  </a:lnTo>
                  <a:lnTo>
                    <a:pt x="87505" y="3181"/>
                  </a:lnTo>
                  <a:lnTo>
                    <a:pt x="2207373" y="1234233"/>
                  </a:lnTo>
                  <a:lnTo>
                    <a:pt x="2213093" y="1237555"/>
                  </a:lnTo>
                  <a:lnTo>
                    <a:pt x="2217256" y="1243011"/>
                  </a:lnTo>
                  <a:lnTo>
                    <a:pt x="2218947" y="1249401"/>
                  </a:lnTo>
                  <a:lnTo>
                    <a:pt x="2220638" y="1255791"/>
                  </a:lnTo>
                  <a:lnTo>
                    <a:pt x="2219718" y="1262592"/>
                  </a:lnTo>
                  <a:lnTo>
                    <a:pt x="2216389" y="1268307"/>
                  </a:lnTo>
                  <a:lnTo>
                    <a:pt x="2166190" y="1354507"/>
                  </a:lnTo>
                  <a:lnTo>
                    <a:pt x="2159610" y="1361911"/>
                  </a:lnTo>
                  <a:lnTo>
                    <a:pt x="2150999" y="1366077"/>
                  </a:lnTo>
                  <a:lnTo>
                    <a:pt x="2141454" y="1366715"/>
                  </a:lnTo>
                  <a:lnTo>
                    <a:pt x="2132073" y="1363533"/>
                  </a:lnTo>
                  <a:lnTo>
                    <a:pt x="12205" y="132481"/>
                  </a:lnTo>
                  <a:lnTo>
                    <a:pt x="4797" y="125912"/>
                  </a:lnTo>
                  <a:lnTo>
                    <a:pt x="632" y="117313"/>
                  </a:lnTo>
                  <a:lnTo>
                    <a:pt x="0" y="107779"/>
                  </a:lnTo>
                  <a:lnTo>
                    <a:pt x="3190" y="98407"/>
                  </a:lnTo>
                  <a:lnTo>
                    <a:pt x="53389" y="12207"/>
                  </a:lnTo>
                  <a:close/>
                </a:path>
              </a:pathLst>
            </a:custGeom>
            <a:ln w="9524">
              <a:solidFill>
                <a:srgbClr val="FD0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">
              <a:extLst>
                <a:ext uri="{FF2B5EF4-FFF2-40B4-BE49-F238E27FC236}">
                  <a16:creationId xmlns:a16="http://schemas.microsoft.com/office/drawing/2014/main" id="{37D2C52D-A36B-8E7F-4BBA-0AE68FBB5718}"/>
                </a:ext>
              </a:extLst>
            </p:cNvPr>
            <p:cNvSpPr/>
            <p:nvPr/>
          </p:nvSpPr>
          <p:spPr>
            <a:xfrm>
              <a:off x="4808360" y="391054"/>
              <a:ext cx="1384935" cy="824230"/>
            </a:xfrm>
            <a:custGeom>
              <a:avLst/>
              <a:gdLst/>
              <a:ahLst/>
              <a:cxnLst/>
              <a:rect l="l" t="t" r="r" b="b"/>
              <a:pathLst>
                <a:path w="1384935" h="824230">
                  <a:moveTo>
                    <a:pt x="1326453" y="824105"/>
                  </a:moveTo>
                  <a:lnTo>
                    <a:pt x="9753" y="102153"/>
                  </a:lnTo>
                  <a:lnTo>
                    <a:pt x="0" y="83552"/>
                  </a:lnTo>
                  <a:lnTo>
                    <a:pt x="2253" y="76352"/>
                  </a:lnTo>
                  <a:lnTo>
                    <a:pt x="38852" y="9752"/>
                  </a:lnTo>
                  <a:lnTo>
                    <a:pt x="43722" y="3991"/>
                  </a:lnTo>
                  <a:lnTo>
                    <a:pt x="50199" y="659"/>
                  </a:lnTo>
                  <a:lnTo>
                    <a:pt x="57453" y="0"/>
                  </a:lnTo>
                  <a:lnTo>
                    <a:pt x="64653" y="2253"/>
                  </a:lnTo>
                  <a:lnTo>
                    <a:pt x="1378568" y="724378"/>
                  </a:lnTo>
                  <a:lnTo>
                    <a:pt x="1381840" y="728460"/>
                  </a:lnTo>
                  <a:lnTo>
                    <a:pt x="1384652" y="738137"/>
                  </a:lnTo>
                  <a:lnTo>
                    <a:pt x="1384079" y="743337"/>
                  </a:lnTo>
                  <a:lnTo>
                    <a:pt x="1345053" y="814352"/>
                  </a:lnTo>
                  <a:lnTo>
                    <a:pt x="1340183" y="820114"/>
                  </a:lnTo>
                  <a:lnTo>
                    <a:pt x="1333706" y="823445"/>
                  </a:lnTo>
                  <a:lnTo>
                    <a:pt x="1326453" y="824105"/>
                  </a:lnTo>
                  <a:close/>
                </a:path>
              </a:pathLst>
            </a:custGeom>
            <a:solidFill>
              <a:srgbClr val="ECEC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2">
              <a:extLst>
                <a:ext uri="{FF2B5EF4-FFF2-40B4-BE49-F238E27FC236}">
                  <a16:creationId xmlns:a16="http://schemas.microsoft.com/office/drawing/2014/main" id="{14EC66A7-1AC4-AE3E-D796-3DFF535C6B13}"/>
                </a:ext>
              </a:extLst>
            </p:cNvPr>
            <p:cNvSpPr/>
            <p:nvPr/>
          </p:nvSpPr>
          <p:spPr>
            <a:xfrm>
              <a:off x="4808360" y="391054"/>
              <a:ext cx="1384935" cy="824230"/>
            </a:xfrm>
            <a:custGeom>
              <a:avLst/>
              <a:gdLst/>
              <a:ahLst/>
              <a:cxnLst/>
              <a:rect l="l" t="t" r="r" b="b"/>
              <a:pathLst>
                <a:path w="1384935" h="824230">
                  <a:moveTo>
                    <a:pt x="38852" y="9752"/>
                  </a:moveTo>
                  <a:lnTo>
                    <a:pt x="43722" y="3991"/>
                  </a:lnTo>
                  <a:lnTo>
                    <a:pt x="50199" y="659"/>
                  </a:lnTo>
                  <a:lnTo>
                    <a:pt x="57453" y="0"/>
                  </a:lnTo>
                  <a:lnTo>
                    <a:pt x="64653" y="2253"/>
                  </a:lnTo>
                  <a:lnTo>
                    <a:pt x="1374153" y="721951"/>
                  </a:lnTo>
                  <a:lnTo>
                    <a:pt x="1384652" y="738137"/>
                  </a:lnTo>
                  <a:lnTo>
                    <a:pt x="1384079" y="743337"/>
                  </a:lnTo>
                  <a:lnTo>
                    <a:pt x="1381652" y="747752"/>
                  </a:lnTo>
                  <a:lnTo>
                    <a:pt x="1345053" y="814352"/>
                  </a:lnTo>
                  <a:lnTo>
                    <a:pt x="1340183" y="820114"/>
                  </a:lnTo>
                  <a:lnTo>
                    <a:pt x="1333706" y="823445"/>
                  </a:lnTo>
                  <a:lnTo>
                    <a:pt x="1326453" y="824105"/>
                  </a:lnTo>
                  <a:lnTo>
                    <a:pt x="1319253" y="821851"/>
                  </a:lnTo>
                  <a:lnTo>
                    <a:pt x="9753" y="102153"/>
                  </a:lnTo>
                  <a:lnTo>
                    <a:pt x="3991" y="97283"/>
                  </a:lnTo>
                  <a:lnTo>
                    <a:pt x="659" y="90806"/>
                  </a:lnTo>
                  <a:lnTo>
                    <a:pt x="0" y="83552"/>
                  </a:lnTo>
                  <a:lnTo>
                    <a:pt x="2253" y="76352"/>
                  </a:lnTo>
                  <a:lnTo>
                    <a:pt x="38852" y="9752"/>
                  </a:lnTo>
                  <a:close/>
                </a:path>
              </a:pathLst>
            </a:custGeom>
            <a:ln w="9524">
              <a:solidFill>
                <a:srgbClr val="ECECE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3">
              <a:extLst>
                <a:ext uri="{FF2B5EF4-FFF2-40B4-BE49-F238E27FC236}">
                  <a16:creationId xmlns:a16="http://schemas.microsoft.com/office/drawing/2014/main" id="{F6684D4E-3E63-33D9-97AC-A1ECDCE71FB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92373" y="1363549"/>
              <a:ext cx="1928700" cy="1342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084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49EC2-0F17-90A1-A651-C59C74E5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24A0E561-1582-A2BA-DFC4-8A737CD0E412}"/>
              </a:ext>
            </a:extLst>
          </p:cNvPr>
          <p:cNvSpPr txBox="1">
            <a:spLocks/>
          </p:cNvSpPr>
          <p:nvPr/>
        </p:nvSpPr>
        <p:spPr>
          <a:xfrm>
            <a:off x="428213" y="538369"/>
            <a:ext cx="11179069" cy="8156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DROP-OFF LANE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72DAF-AFB8-77CC-4B32-5FCE13969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grpSp>
        <p:nvGrpSpPr>
          <p:cNvPr id="2" name="object 2">
            <a:extLst>
              <a:ext uri="{FF2B5EF4-FFF2-40B4-BE49-F238E27FC236}">
                <a16:creationId xmlns:a16="http://schemas.microsoft.com/office/drawing/2014/main" id="{C69B3FDE-52B6-90A0-2574-0DB33FC5C331}"/>
              </a:ext>
            </a:extLst>
          </p:cNvPr>
          <p:cNvGrpSpPr/>
          <p:nvPr/>
        </p:nvGrpSpPr>
        <p:grpSpPr>
          <a:xfrm>
            <a:off x="1308057" y="1497402"/>
            <a:ext cx="9572710" cy="4822229"/>
            <a:chOff x="0" y="346025"/>
            <a:chExt cx="9144000" cy="4604385"/>
          </a:xfrm>
        </p:grpSpPr>
        <p:pic>
          <p:nvPicPr>
            <p:cNvPr id="10" name="object 3">
              <a:extLst>
                <a:ext uri="{FF2B5EF4-FFF2-40B4-BE49-F238E27FC236}">
                  <a16:creationId xmlns:a16="http://schemas.microsoft.com/office/drawing/2014/main" id="{5D3DB385-F5DB-3389-D0CC-2FF284CA1D8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6025"/>
              <a:ext cx="9144002" cy="4451450"/>
            </a:xfrm>
            <a:prstGeom prst="rect">
              <a:avLst/>
            </a:prstGeom>
          </p:spPr>
        </p:pic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048ACF8A-40DD-B8AE-5676-4438395BCA99}"/>
                </a:ext>
              </a:extLst>
            </p:cNvPr>
            <p:cNvSpPr/>
            <p:nvPr/>
          </p:nvSpPr>
          <p:spPr>
            <a:xfrm>
              <a:off x="4092026" y="3114466"/>
              <a:ext cx="1675130" cy="1831339"/>
            </a:xfrm>
            <a:custGeom>
              <a:avLst/>
              <a:gdLst/>
              <a:ahLst/>
              <a:cxnLst/>
              <a:rect l="l" t="t" r="r" b="b"/>
              <a:pathLst>
                <a:path w="1675129" h="1831339">
                  <a:moveTo>
                    <a:pt x="201548" y="1830753"/>
                  </a:moveTo>
                  <a:lnTo>
                    <a:pt x="0" y="226207"/>
                  </a:lnTo>
                  <a:lnTo>
                    <a:pt x="397097" y="0"/>
                  </a:lnTo>
                  <a:lnTo>
                    <a:pt x="1674548" y="991653"/>
                  </a:lnTo>
                  <a:lnTo>
                    <a:pt x="201548" y="1830753"/>
                  </a:lnTo>
                  <a:close/>
                </a:path>
              </a:pathLst>
            </a:custGeom>
            <a:solidFill>
              <a:srgbClr val="FD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34E9E00C-9C89-CDC2-044B-308B102BCCE2}"/>
                </a:ext>
              </a:extLst>
            </p:cNvPr>
            <p:cNvSpPr/>
            <p:nvPr/>
          </p:nvSpPr>
          <p:spPr>
            <a:xfrm>
              <a:off x="4092026" y="3114466"/>
              <a:ext cx="1675130" cy="1831339"/>
            </a:xfrm>
            <a:custGeom>
              <a:avLst/>
              <a:gdLst/>
              <a:ahLst/>
              <a:cxnLst/>
              <a:rect l="l" t="t" r="r" b="b"/>
              <a:pathLst>
                <a:path w="1675129" h="1831339">
                  <a:moveTo>
                    <a:pt x="201548" y="1830753"/>
                  </a:moveTo>
                  <a:lnTo>
                    <a:pt x="0" y="226207"/>
                  </a:lnTo>
                  <a:lnTo>
                    <a:pt x="397097" y="0"/>
                  </a:lnTo>
                  <a:lnTo>
                    <a:pt x="1674548" y="991653"/>
                  </a:lnTo>
                  <a:lnTo>
                    <a:pt x="201548" y="1830753"/>
                  </a:lnTo>
                  <a:close/>
                </a:path>
              </a:pathLst>
            </a:custGeom>
            <a:ln w="9524">
              <a:solidFill>
                <a:srgbClr val="FD0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29629E37-D894-F820-69F8-7121FE68156E}"/>
                </a:ext>
              </a:extLst>
            </p:cNvPr>
            <p:cNvSpPr/>
            <p:nvPr/>
          </p:nvSpPr>
          <p:spPr>
            <a:xfrm>
              <a:off x="4584949" y="4080300"/>
              <a:ext cx="2167890" cy="679450"/>
            </a:xfrm>
            <a:custGeom>
              <a:avLst/>
              <a:gdLst/>
              <a:ahLst/>
              <a:cxnLst/>
              <a:rect l="l" t="t" r="r" b="b"/>
              <a:pathLst>
                <a:path w="2167890" h="679450">
                  <a:moveTo>
                    <a:pt x="2167499" y="679199"/>
                  </a:moveTo>
                  <a:lnTo>
                    <a:pt x="0" y="679199"/>
                  </a:lnTo>
                  <a:lnTo>
                    <a:pt x="1083749" y="0"/>
                  </a:lnTo>
                  <a:lnTo>
                    <a:pt x="2167499" y="679199"/>
                  </a:lnTo>
                  <a:close/>
                </a:path>
              </a:pathLst>
            </a:custGeom>
            <a:solidFill>
              <a:srgbClr val="FD00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AEDA283-BC42-2DF9-AC8D-09CFB919E158}"/>
                </a:ext>
              </a:extLst>
            </p:cNvPr>
            <p:cNvSpPr/>
            <p:nvPr/>
          </p:nvSpPr>
          <p:spPr>
            <a:xfrm>
              <a:off x="4584949" y="4080300"/>
              <a:ext cx="2167890" cy="679450"/>
            </a:xfrm>
            <a:custGeom>
              <a:avLst/>
              <a:gdLst/>
              <a:ahLst/>
              <a:cxnLst/>
              <a:rect l="l" t="t" r="r" b="b"/>
              <a:pathLst>
                <a:path w="2167890" h="679450">
                  <a:moveTo>
                    <a:pt x="0" y="679199"/>
                  </a:moveTo>
                  <a:lnTo>
                    <a:pt x="1083749" y="0"/>
                  </a:lnTo>
                  <a:lnTo>
                    <a:pt x="2167499" y="679199"/>
                  </a:lnTo>
                  <a:lnTo>
                    <a:pt x="0" y="679199"/>
                  </a:lnTo>
                  <a:close/>
                </a:path>
              </a:pathLst>
            </a:custGeom>
            <a:ln w="9524">
              <a:solidFill>
                <a:srgbClr val="FD009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1">
            <a:extLst>
              <a:ext uri="{FF2B5EF4-FFF2-40B4-BE49-F238E27FC236}">
                <a16:creationId xmlns:a16="http://schemas.microsoft.com/office/drawing/2014/main" id="{58DB911E-701D-04A7-1B9A-BCD21B52187B}"/>
              </a:ext>
            </a:extLst>
          </p:cNvPr>
          <p:cNvGrpSpPr/>
          <p:nvPr/>
        </p:nvGrpSpPr>
        <p:grpSpPr>
          <a:xfrm>
            <a:off x="6673040" y="3003147"/>
            <a:ext cx="1659889" cy="537845"/>
            <a:chOff x="5097762" y="1785212"/>
            <a:chExt cx="1659889" cy="537845"/>
          </a:xfrm>
        </p:grpSpPr>
        <p:sp>
          <p:nvSpPr>
            <p:cNvPr id="17" name="object 12">
              <a:extLst>
                <a:ext uri="{FF2B5EF4-FFF2-40B4-BE49-F238E27FC236}">
                  <a16:creationId xmlns:a16="http://schemas.microsoft.com/office/drawing/2014/main" id="{747BE806-93F9-0C9D-DDC4-0A0B50765972}"/>
                </a:ext>
              </a:extLst>
            </p:cNvPr>
            <p:cNvSpPr/>
            <p:nvPr/>
          </p:nvSpPr>
          <p:spPr>
            <a:xfrm>
              <a:off x="5102524" y="1800775"/>
              <a:ext cx="474980" cy="382270"/>
            </a:xfrm>
            <a:custGeom>
              <a:avLst/>
              <a:gdLst/>
              <a:ahLst/>
              <a:cxnLst/>
              <a:rect l="l" t="t" r="r" b="b"/>
              <a:pathLst>
                <a:path w="474979" h="382269">
                  <a:moveTo>
                    <a:pt x="474599" y="381899"/>
                  </a:moveTo>
                  <a:lnTo>
                    <a:pt x="0" y="381899"/>
                  </a:lnTo>
                  <a:lnTo>
                    <a:pt x="0" y="0"/>
                  </a:lnTo>
                  <a:lnTo>
                    <a:pt x="474599" y="0"/>
                  </a:lnTo>
                  <a:lnTo>
                    <a:pt x="474599" y="381899"/>
                  </a:lnTo>
                  <a:close/>
                </a:path>
              </a:pathLst>
            </a:custGeom>
            <a:solidFill>
              <a:srgbClr val="7F716E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13">
              <a:extLst>
                <a:ext uri="{FF2B5EF4-FFF2-40B4-BE49-F238E27FC236}">
                  <a16:creationId xmlns:a16="http://schemas.microsoft.com/office/drawing/2014/main" id="{D4EFC7EA-2A7F-4620-A1D4-A04BA50CF7E2}"/>
                </a:ext>
              </a:extLst>
            </p:cNvPr>
            <p:cNvSpPr/>
            <p:nvPr/>
          </p:nvSpPr>
          <p:spPr>
            <a:xfrm>
              <a:off x="5102524" y="1800775"/>
              <a:ext cx="474980" cy="382270"/>
            </a:xfrm>
            <a:custGeom>
              <a:avLst/>
              <a:gdLst/>
              <a:ahLst/>
              <a:cxnLst/>
              <a:rect l="l" t="t" r="r" b="b"/>
              <a:pathLst>
                <a:path w="474979" h="382269">
                  <a:moveTo>
                    <a:pt x="0" y="0"/>
                  </a:moveTo>
                  <a:lnTo>
                    <a:pt x="474599" y="0"/>
                  </a:lnTo>
                  <a:lnTo>
                    <a:pt x="474599" y="381899"/>
                  </a:lnTo>
                  <a:lnTo>
                    <a:pt x="0" y="3818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7F716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14">
              <a:extLst>
                <a:ext uri="{FF2B5EF4-FFF2-40B4-BE49-F238E27FC236}">
                  <a16:creationId xmlns:a16="http://schemas.microsoft.com/office/drawing/2014/main" id="{2D0D6EBB-D110-31EA-4743-9D0F2E8D6E77}"/>
                </a:ext>
              </a:extLst>
            </p:cNvPr>
            <p:cNvSpPr/>
            <p:nvPr/>
          </p:nvSpPr>
          <p:spPr>
            <a:xfrm>
              <a:off x="5835774" y="1789975"/>
              <a:ext cx="916940" cy="528320"/>
            </a:xfrm>
            <a:custGeom>
              <a:avLst/>
              <a:gdLst/>
              <a:ahLst/>
              <a:cxnLst/>
              <a:rect l="l" t="t" r="r" b="b"/>
              <a:pathLst>
                <a:path w="916940" h="528319">
                  <a:moveTo>
                    <a:pt x="828748" y="528299"/>
                  </a:moveTo>
                  <a:lnTo>
                    <a:pt x="88051" y="528299"/>
                  </a:lnTo>
                  <a:lnTo>
                    <a:pt x="53778" y="521380"/>
                  </a:lnTo>
                  <a:lnTo>
                    <a:pt x="25789" y="502510"/>
                  </a:lnTo>
                  <a:lnTo>
                    <a:pt x="6919" y="474522"/>
                  </a:lnTo>
                  <a:lnTo>
                    <a:pt x="0" y="440248"/>
                  </a:lnTo>
                  <a:lnTo>
                    <a:pt x="0" y="88051"/>
                  </a:lnTo>
                  <a:lnTo>
                    <a:pt x="6919" y="53777"/>
                  </a:lnTo>
                  <a:lnTo>
                    <a:pt x="25789" y="25789"/>
                  </a:lnTo>
                  <a:lnTo>
                    <a:pt x="53778" y="6919"/>
                  </a:lnTo>
                  <a:lnTo>
                    <a:pt x="88051" y="0"/>
                  </a:lnTo>
                  <a:lnTo>
                    <a:pt x="828748" y="0"/>
                  </a:lnTo>
                  <a:lnTo>
                    <a:pt x="877599" y="14793"/>
                  </a:lnTo>
                  <a:lnTo>
                    <a:pt x="910097" y="54355"/>
                  </a:lnTo>
                  <a:lnTo>
                    <a:pt x="916799" y="88051"/>
                  </a:lnTo>
                  <a:lnTo>
                    <a:pt x="916799" y="440248"/>
                  </a:lnTo>
                  <a:lnTo>
                    <a:pt x="909880" y="474522"/>
                  </a:lnTo>
                  <a:lnTo>
                    <a:pt x="891010" y="502510"/>
                  </a:lnTo>
                  <a:lnTo>
                    <a:pt x="863022" y="521380"/>
                  </a:lnTo>
                  <a:lnTo>
                    <a:pt x="828748" y="528299"/>
                  </a:lnTo>
                  <a:close/>
                </a:path>
              </a:pathLst>
            </a:custGeom>
            <a:solidFill>
              <a:srgbClr val="70727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83EC2280-B586-2ED7-A368-E91A7BDBAF71}"/>
                </a:ext>
              </a:extLst>
            </p:cNvPr>
            <p:cNvSpPr/>
            <p:nvPr/>
          </p:nvSpPr>
          <p:spPr>
            <a:xfrm>
              <a:off x="5835774" y="1789975"/>
              <a:ext cx="916940" cy="528320"/>
            </a:xfrm>
            <a:custGeom>
              <a:avLst/>
              <a:gdLst/>
              <a:ahLst/>
              <a:cxnLst/>
              <a:rect l="l" t="t" r="r" b="b"/>
              <a:pathLst>
                <a:path w="916940" h="528319">
                  <a:moveTo>
                    <a:pt x="0" y="88051"/>
                  </a:moveTo>
                  <a:lnTo>
                    <a:pt x="6919" y="53777"/>
                  </a:lnTo>
                  <a:lnTo>
                    <a:pt x="25789" y="25789"/>
                  </a:lnTo>
                  <a:lnTo>
                    <a:pt x="53778" y="6919"/>
                  </a:lnTo>
                  <a:lnTo>
                    <a:pt x="88051" y="0"/>
                  </a:lnTo>
                  <a:lnTo>
                    <a:pt x="828748" y="0"/>
                  </a:lnTo>
                  <a:lnTo>
                    <a:pt x="877599" y="14793"/>
                  </a:lnTo>
                  <a:lnTo>
                    <a:pt x="910097" y="54355"/>
                  </a:lnTo>
                  <a:lnTo>
                    <a:pt x="916799" y="88051"/>
                  </a:lnTo>
                  <a:lnTo>
                    <a:pt x="916799" y="440248"/>
                  </a:lnTo>
                  <a:lnTo>
                    <a:pt x="909880" y="474522"/>
                  </a:lnTo>
                  <a:lnTo>
                    <a:pt x="891010" y="502510"/>
                  </a:lnTo>
                  <a:lnTo>
                    <a:pt x="863022" y="521380"/>
                  </a:lnTo>
                  <a:lnTo>
                    <a:pt x="828748" y="528299"/>
                  </a:lnTo>
                  <a:lnTo>
                    <a:pt x="88051" y="528299"/>
                  </a:lnTo>
                  <a:lnTo>
                    <a:pt x="53778" y="521380"/>
                  </a:lnTo>
                  <a:lnTo>
                    <a:pt x="25789" y="502510"/>
                  </a:lnTo>
                  <a:lnTo>
                    <a:pt x="6919" y="474522"/>
                  </a:lnTo>
                  <a:lnTo>
                    <a:pt x="0" y="440248"/>
                  </a:lnTo>
                  <a:lnTo>
                    <a:pt x="0" y="88051"/>
                  </a:lnTo>
                  <a:close/>
                </a:path>
              </a:pathLst>
            </a:custGeom>
            <a:ln w="9524">
              <a:solidFill>
                <a:srgbClr val="595959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F4EF748-4F8B-E79B-67A1-971708856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4852" y="2968126"/>
            <a:ext cx="646232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51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F2BE2-D596-A91D-5A49-5DA3CD6DF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6E21EDC4-EB5F-DC4B-B85C-B38906F55744}"/>
              </a:ext>
            </a:extLst>
          </p:cNvPr>
          <p:cNvSpPr txBox="1">
            <a:spLocks/>
          </p:cNvSpPr>
          <p:nvPr/>
        </p:nvSpPr>
        <p:spPr>
          <a:xfrm>
            <a:off x="566951" y="607743"/>
            <a:ext cx="5300781" cy="19056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1828343" rtl="0" eaLnBrk="1" latinLnBrk="0" hangingPunct="1">
              <a:lnSpc>
                <a:spcPct val="100000"/>
              </a:lnSpc>
              <a:spcBef>
                <a:spcPts val="2000"/>
              </a:spcBef>
              <a:buFont typeface="Arial" panose="020B0604020202020204" pitchFamily="34" charset="0"/>
              <a:buNone/>
              <a:defRPr sz="9000" b="1" i="0" kern="1200">
                <a:solidFill>
                  <a:schemeClr val="tx2"/>
                </a:solidFill>
                <a:latin typeface="Helvetica Neue Condensed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1pPr>
            <a:lvl2pPr marL="457200" indent="-685800" algn="l" defTabSz="1828343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47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2pPr>
            <a:lvl3pPr marL="13716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9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3pPr>
            <a:lvl4pPr marL="22860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4pPr>
            <a:lvl5pPr marL="3200400" indent="-685800" algn="l" defTabSz="1828343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b="1" i="0" kern="1200">
                <a:solidFill>
                  <a:schemeClr val="tx2"/>
                </a:solidFill>
                <a:latin typeface="Book Antiqua" panose="02040602050305030304" pitchFamily="18" charset="0"/>
                <a:ea typeface="Helvetica Neue Condensed" panose="02000503000000020004" pitchFamily="2" charset="0"/>
                <a:cs typeface="Helvetica Neue Condensed" panose="02000503000000020004" pitchFamily="2" charset="0"/>
              </a:defRPr>
            </a:lvl5pPr>
            <a:lvl6pPr marL="5027943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114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286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457" indent="-457086" algn="l" defTabSz="1828343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STAY UP TO DATE ON                THIS PROJECT AND                        SUBMIT FEEDBACK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96E114-FDAF-2936-9416-333428BAC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22" y="5745168"/>
            <a:ext cx="896112" cy="9114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381F7A-C02E-BA0C-1468-67F99D96BF57}"/>
              </a:ext>
            </a:extLst>
          </p:cNvPr>
          <p:cNvSpPr txBox="1"/>
          <p:nvPr/>
        </p:nvSpPr>
        <p:spPr>
          <a:xfrm>
            <a:off x="407465" y="2955441"/>
            <a:ext cx="5816053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8110">
              <a:lnSpc>
                <a:spcPct val="100000"/>
              </a:lnSpc>
              <a:spcBef>
                <a:spcPts val="600"/>
              </a:spcBef>
              <a:tabLst>
                <a:tab pos="469265" algn="l"/>
              </a:tabLst>
            </a:pPr>
            <a:r>
              <a:rPr lang="en-US" sz="2400" b="1" u="sng" dirty="0"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rPr>
              <a:t>Staff Contact:</a:t>
            </a:r>
            <a:endParaRPr lang="en-US" sz="2400" b="1" dirty="0">
              <a:latin typeface="Arial" panose="020B0604020202020204" pitchFamily="34" charset="0"/>
              <a:ea typeface="Helvetica Neue Condensed" panose="02000503000000020004" pitchFamily="2" charset="0"/>
              <a:cs typeface="Arial" panose="020B0604020202020204" pitchFamily="34" charset="0"/>
            </a:endParaRPr>
          </a:p>
          <a:p>
            <a:pPr marL="118110">
              <a:lnSpc>
                <a:spcPct val="100000"/>
              </a:lnSpc>
              <a:spcBef>
                <a:spcPts val="600"/>
              </a:spcBef>
              <a:tabLst>
                <a:tab pos="469265" algn="l"/>
              </a:tabLst>
            </a:pPr>
            <a:r>
              <a:rPr lang="en-US" sz="2400" b="1" dirty="0"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rPr>
              <a:t>Kyle Rodland</a:t>
            </a:r>
          </a:p>
          <a:p>
            <a:pPr marL="118110">
              <a:lnSpc>
                <a:spcPct val="100000"/>
              </a:lnSpc>
              <a:spcBef>
                <a:spcPts val="600"/>
              </a:spcBef>
              <a:tabLst>
                <a:tab pos="469265" algn="l"/>
              </a:tabLst>
            </a:pPr>
            <a:r>
              <a:rPr lang="en-US" sz="2400" b="1" dirty="0"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rPr>
              <a:t>Safe Routes to School Coordinator</a:t>
            </a:r>
          </a:p>
          <a:p>
            <a:pPr marL="118110">
              <a:lnSpc>
                <a:spcPct val="100000"/>
              </a:lnSpc>
              <a:spcBef>
                <a:spcPts val="600"/>
              </a:spcBef>
              <a:tabLst>
                <a:tab pos="469265" algn="l"/>
              </a:tabLst>
            </a:pPr>
            <a:r>
              <a:rPr lang="en-US" sz="2400" b="1" dirty="0"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  <a:hlinkClick r:id="rId3"/>
              </a:rPr>
              <a:t>rodlandk@charlottesville.gov</a:t>
            </a:r>
            <a:r>
              <a:rPr lang="en-US" sz="2400" b="1" dirty="0">
                <a:latin typeface="Arial" panose="020B0604020202020204" pitchFamily="34" charset="0"/>
                <a:ea typeface="Helvetica Neue Condensed" panose="02000503000000020004" pitchFamily="2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object 6">
            <a:extLst>
              <a:ext uri="{FF2B5EF4-FFF2-40B4-BE49-F238E27FC236}">
                <a16:creationId xmlns:a16="http://schemas.microsoft.com/office/drawing/2014/main" id="{D6EDE333-8D46-51A2-4DA1-0BBAB0F951C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4412" y="813008"/>
            <a:ext cx="5616536" cy="523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43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ville (2025)">
      <a:dk1>
        <a:srgbClr val="515151"/>
      </a:dk1>
      <a:lt1>
        <a:srgbClr val="F9EAD7"/>
      </a:lt1>
      <a:dk2>
        <a:srgbClr val="173E64"/>
      </a:dk2>
      <a:lt2>
        <a:srgbClr val="FFF8F3"/>
      </a:lt2>
      <a:accent1>
        <a:srgbClr val="3B5F2C"/>
      </a:accent1>
      <a:accent2>
        <a:srgbClr val="173E64"/>
      </a:accent2>
      <a:accent3>
        <a:srgbClr val="5B7890"/>
      </a:accent3>
      <a:accent4>
        <a:srgbClr val="F3B318"/>
      </a:accent4>
      <a:accent5>
        <a:srgbClr val="E7ECEF"/>
      </a:accent5>
      <a:accent6>
        <a:srgbClr val="839EAF"/>
      </a:accent6>
      <a:hlink>
        <a:srgbClr val="5B7890"/>
      </a:hlink>
      <a:folHlink>
        <a:srgbClr val="E97451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</a:spPr>
      <a:bodyPr vert="horz" lIns="91440" tIns="45720" rIns="91440" bIns="45720" rtlCol="0">
        <a:normAutofit/>
      </a:bodyPr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Basic PP Template" id="{5D61AD16-FE14-1C41-A554-2975F4A03FCE}" vid="{39D4E785-D3C3-734C-8DD0-34CFCA4B72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a98033-459b-49cf-ae6e-b576df6f5965">
      <Terms xmlns="http://schemas.microsoft.com/office/infopath/2007/PartnerControls"/>
    </lcf76f155ced4ddcb4097134ff3c332f>
    <TaxCatchAll xmlns="993b4ea8-c5e7-4d64-aa2d-3b95cecc5d8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D7F9E9023D5743B5121B0EAC1C1B39" ma:contentTypeVersion="15" ma:contentTypeDescription="Create a new document." ma:contentTypeScope="" ma:versionID="a9135934517e1e34b239f7641d6ea8e5">
  <xsd:schema xmlns:xsd="http://www.w3.org/2001/XMLSchema" xmlns:xs="http://www.w3.org/2001/XMLSchema" xmlns:p="http://schemas.microsoft.com/office/2006/metadata/properties" xmlns:ns2="51a98033-459b-49cf-ae6e-b576df6f5965" xmlns:ns3="993b4ea8-c5e7-4d64-aa2d-3b95cecc5d83" targetNamespace="http://schemas.microsoft.com/office/2006/metadata/properties" ma:root="true" ma:fieldsID="2ac8126187d1a182cd439c0679345d53" ns2:_="" ns3:_="">
    <xsd:import namespace="51a98033-459b-49cf-ae6e-b576df6f5965"/>
    <xsd:import namespace="993b4ea8-c5e7-4d64-aa2d-3b95cecc5d8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a98033-459b-49cf-ae6e-b576df6f59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1e75ecc-c216-4d5a-b21c-d4eef44dee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3b4ea8-c5e7-4d64-aa2d-3b95cecc5d8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9b5d5408-cb16-4d59-a2bd-97c82ac84473}" ma:internalName="TaxCatchAll" ma:showField="CatchAllData" ma:web="993b4ea8-c5e7-4d64-aa2d-3b95cecc5d8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F14BD86-B908-4B53-9CB3-6305E884D7A3}">
  <ds:schemaRefs>
    <ds:schemaRef ds:uri="http://schemas.microsoft.com/office/2006/metadata/properties"/>
    <ds:schemaRef ds:uri="http://schemas.microsoft.com/office/infopath/2007/PartnerControls"/>
    <ds:schemaRef ds:uri="51a98033-459b-49cf-ae6e-b576df6f5965"/>
    <ds:schemaRef ds:uri="993b4ea8-c5e7-4d64-aa2d-3b95cecc5d83"/>
  </ds:schemaRefs>
</ds:datastoreItem>
</file>

<file path=customXml/itemProps2.xml><?xml version="1.0" encoding="utf-8"?>
<ds:datastoreItem xmlns:ds="http://schemas.openxmlformats.org/officeDocument/2006/customXml" ds:itemID="{07C923F5-8E5F-4C74-ABA2-B99A8C327E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E99DF8-37BD-4CBF-B884-1CB1D9D9B6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a98033-459b-49cf-ae6e-b576df6f5965"/>
    <ds:schemaRef ds:uri="993b4ea8-c5e7-4d64-aa2d-3b95cecc5d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Basic PP Template</Template>
  <TotalTime>1207</TotalTime>
  <Words>224</Words>
  <Application>Microsoft Office PowerPoint</Application>
  <PresentationFormat>Custom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Book Antiqua</vt:lpstr>
      <vt:lpstr>Helvetica Neue Condensed</vt:lpstr>
      <vt:lpstr>Montserrat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Rice, Caroline</dc:creator>
  <cp:keywords/>
  <dc:description/>
  <cp:lastModifiedBy>Rice, Caroline</cp:lastModifiedBy>
  <cp:revision>2</cp:revision>
  <cp:lastPrinted>2024-02-08T15:56:17Z</cp:lastPrinted>
  <dcterms:created xsi:type="dcterms:W3CDTF">2026-05-04T19:53:23Z</dcterms:created>
  <dcterms:modified xsi:type="dcterms:W3CDTF">2026-05-05T20:05:19Z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0x010100C0D7F9E9023D5743B5121B0EAC1C1B39</vt:lpwstr>
  </property>
</Properties>
</file>